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7" r:id="rId1"/>
  </p:sldMasterIdLst>
  <p:sldIdLst>
    <p:sldId id="256" r:id="rId2"/>
    <p:sldId id="258" r:id="rId3"/>
    <p:sldId id="324" r:id="rId4"/>
    <p:sldId id="323" r:id="rId5"/>
    <p:sldId id="322" r:id="rId6"/>
    <p:sldId id="317" r:id="rId7"/>
    <p:sldId id="271" r:id="rId8"/>
    <p:sldId id="318" r:id="rId9"/>
    <p:sldId id="319" r:id="rId10"/>
    <p:sldId id="327" r:id="rId11"/>
    <p:sldId id="326" r:id="rId12"/>
    <p:sldId id="325" r:id="rId13"/>
    <p:sldId id="321" r:id="rId14"/>
    <p:sldId id="328" r:id="rId15"/>
    <p:sldId id="329" r:id="rId16"/>
    <p:sldId id="331" r:id="rId17"/>
    <p:sldId id="332" r:id="rId18"/>
    <p:sldId id="330" r:id="rId19"/>
    <p:sldId id="3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5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8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62764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65124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43367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47897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18146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0751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12803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64064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3829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86846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21432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63643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139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66271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46472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38066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80682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6909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64" y="2664722"/>
            <a:ext cx="11620870" cy="857179"/>
          </a:xfrm>
        </p:spPr>
        <p:txBody>
          <a:bodyPr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Review Rating Predication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2467" y="4018084"/>
            <a:ext cx="5547065" cy="685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BY : </a:t>
            </a:r>
            <a:r>
              <a:rPr lang="en-US" sz="36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JAYSHREE SINGH</a:t>
            </a:r>
          </a:p>
          <a:p>
            <a:endParaRPr lang="en-US" sz="36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376039"/>
            <a:ext cx="8169275" cy="49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222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1358282"/>
            <a:ext cx="8123238" cy="491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45210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50" y="1393794"/>
            <a:ext cx="8237538" cy="488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233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500326"/>
            <a:ext cx="8169275" cy="47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385A97-8106-462F-833F-2B29C9B5B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503" y="4214657"/>
            <a:ext cx="5723505" cy="1652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10831D-2492-4628-AE73-9A42DD2B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6410" y="1046907"/>
            <a:ext cx="6329703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E7D5E9-1B80-47DE-8DA0-0ED1291B839B}"/>
              </a:ext>
            </a:extLst>
          </p:cNvPr>
          <p:cNvSpPr txBox="1"/>
          <p:nvPr/>
        </p:nvSpPr>
        <p:spPr>
          <a:xfrm>
            <a:off x="1378036" y="1359882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Library used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63DAEF-D008-44F9-9ACA-3E854A6BC371}"/>
              </a:ext>
            </a:extLst>
          </p:cNvPr>
          <p:cNvSpPr txBox="1"/>
          <p:nvPr/>
        </p:nvSpPr>
        <p:spPr>
          <a:xfrm>
            <a:off x="1378038" y="3059668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Mining Library used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A82483-21C2-4528-B90B-B0177A53DB52}"/>
              </a:ext>
            </a:extLst>
          </p:cNvPr>
          <p:cNvSpPr txBox="1"/>
          <p:nvPr/>
        </p:nvSpPr>
        <p:spPr>
          <a:xfrm>
            <a:off x="1378037" y="481011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 building Library used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5954" y="2493034"/>
            <a:ext cx="6111875" cy="157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7178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6E5ED-E1CF-45CF-A4DD-C013C410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42F6FD-E7BA-4F2D-8809-05A9319C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Decision Tree classifier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Gradient Boosting Classifier</a:t>
            </a:r>
          </a:p>
        </p:txBody>
      </p:sp>
    </p:spTree>
    <p:extLst>
      <p:ext uri="{BB962C8B-B14F-4D97-AF65-F5344CB8AC3E}">
        <p14:creationId xmlns:p14="http://schemas.microsoft.com/office/powerpoint/2010/main" xmlns="" val="102448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80234-2213-4E83-AC78-690DE41A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50" y="2127484"/>
            <a:ext cx="8946541" cy="1192766"/>
          </a:xfrm>
        </p:spPr>
        <p:txBody>
          <a:bodyPr/>
          <a:lstStyle/>
          <a:p>
            <a:r>
              <a:rPr lang="en-US" dirty="0"/>
              <a:t>Random Forest Classifier gives maximum accuracy score.</a:t>
            </a:r>
          </a:p>
          <a:p>
            <a:r>
              <a:rPr lang="en-US" dirty="0"/>
              <a:t>Hyper parameter Tuning is perform over this best model.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6C0DEC0-5703-4470-8ACA-9E30B516F09B}"/>
              </a:ext>
            </a:extLst>
          </p:cNvPr>
          <p:cNvSpPr txBox="1">
            <a:spLocks/>
          </p:cNvSpPr>
          <p:nvPr/>
        </p:nvSpPr>
        <p:spPr>
          <a:xfrm>
            <a:off x="319597" y="823616"/>
            <a:ext cx="10239649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Evaluation Matrix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5897C66-0F94-4068-B3D1-9DB131EF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42" y="3819167"/>
            <a:ext cx="8143715" cy="10748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8976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DE2243-A2A9-4D9B-B8AD-D4642BE8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4847" y="1843584"/>
            <a:ext cx="4854361" cy="439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C9742C-7469-45F0-89FF-4D56FE804532}"/>
              </a:ext>
            </a:extLst>
          </p:cNvPr>
          <p:cNvSpPr txBox="1"/>
          <p:nvPr/>
        </p:nvSpPr>
        <p:spPr>
          <a:xfrm>
            <a:off x="6751406" y="1853248"/>
            <a:ext cx="46932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5-fold Cross validation performed over all model. We can see that Random Forest Classifier gives us good Accuracy and maximum f1 score along with best Cross-validation score. Hyperparameter tuning is applied over Random Forest model and used it as final model.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19090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368C1-6EFC-4761-B6AD-9E460A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Evaluation Matrix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B348ABD-9151-4BF9-8183-D2D3C5609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80761770"/>
              </p:ext>
            </p:extLst>
          </p:nvPr>
        </p:nvGraphicFramePr>
        <p:xfrm>
          <a:off x="2099256" y="2550017"/>
          <a:ext cx="7281411" cy="3490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4530">
                  <a:extLst>
                    <a:ext uri="{9D8B030D-6E8A-4147-A177-3AD203B41FA5}">
                      <a16:colId xmlns:a16="http://schemas.microsoft.com/office/drawing/2014/main" xmlns="" val="1671726111"/>
                    </a:ext>
                  </a:extLst>
                </a:gridCol>
                <a:gridCol w="1091611">
                  <a:extLst>
                    <a:ext uri="{9D8B030D-6E8A-4147-A177-3AD203B41FA5}">
                      <a16:colId xmlns:a16="http://schemas.microsoft.com/office/drawing/2014/main" xmlns="" val="2246680220"/>
                    </a:ext>
                  </a:extLst>
                </a:gridCol>
                <a:gridCol w="951765">
                  <a:extLst>
                    <a:ext uri="{9D8B030D-6E8A-4147-A177-3AD203B41FA5}">
                      <a16:colId xmlns:a16="http://schemas.microsoft.com/office/drawing/2014/main" xmlns="" val="93775604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xmlns="" val="1002023321"/>
                    </a:ext>
                  </a:extLst>
                </a:gridCol>
                <a:gridCol w="1043492">
                  <a:extLst>
                    <a:ext uri="{9D8B030D-6E8A-4147-A177-3AD203B41FA5}">
                      <a16:colId xmlns:a16="http://schemas.microsoft.com/office/drawing/2014/main" xmlns="" val="1332198704"/>
                    </a:ext>
                  </a:extLst>
                </a:gridCol>
                <a:gridCol w="1054248">
                  <a:extLst>
                    <a:ext uri="{9D8B030D-6E8A-4147-A177-3AD203B41FA5}">
                      <a16:colId xmlns:a16="http://schemas.microsoft.com/office/drawing/2014/main" xmlns="" val="292135937"/>
                    </a:ext>
                  </a:extLst>
                </a:gridCol>
              </a:tblGrid>
              <a:tr h="4923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Algorithm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Accuracy Score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Recall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Precision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F1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CV Score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289429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Logistics Regression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86730268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Decision Tree Classifier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0.9509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29352511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Random Forest Classifier (RFC)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0.9564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0.98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0.73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675175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Gradient Boosting Classifier 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0.8597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0.86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89250280"/>
                  </a:ext>
                </a:extLst>
              </a:tr>
              <a:tr h="5363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Ada Boost Classifier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0.7174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0.36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0.57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0.72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0.67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22685957"/>
                  </a:ext>
                </a:extLst>
              </a:tr>
              <a:tr h="4923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Final Model (RFC- Tuned)</a:t>
                      </a:r>
                      <a:endParaRPr lang="en-IN" sz="1200" b="1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0.9571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0.90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0.99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0.96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</a:rPr>
                        <a:t>0.74</a:t>
                      </a:r>
                      <a:endParaRPr lang="en-IN" sz="1200" b="1" dirty="0">
                        <a:effectLst/>
                        <a:latin typeface="Bahnschrift SemiLight" panose="020B0502040204020203" pitchFamily="34" charset="0"/>
                        <a:ea typeface="Bahnschrift SemiLight" panose="020B0502040204020203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1545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046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169"/>
            <a:ext cx="10181573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Successfully developed Machine learning model to predict product review ratings.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NLTK library used for text Mining. </a:t>
            </a: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Random forest classifier model is best model with accuracy score of 96%.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2596" y="1392903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648" y="2379162"/>
            <a:ext cx="1055748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Research has shown that consumer online product ratings reflect both the customers' experience with the product and the influence of others' ratings.</a:t>
            </a:r>
            <a:endParaRPr lang="en-US" sz="2000" dirty="0">
              <a:effectLst/>
              <a:ea typeface="+mn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opinion information is very useful for users and customers. Businesses can also use the opinion information to design better strategies for production and marketing.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 recent survey (Hinckley, 2015) revealed that 67.7% of consumers are effectively influenced by online reviews when making their purchase decisions.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More precisely, 54.7% recognized that these reviews were either fairly, very or absolutely important in their purchase decision making. </a:t>
            </a:r>
            <a:endParaRPr lang="en-IN" sz="20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a typeface="Bahnschrift SemiLight" panose="020B0502040204020203" pitchFamily="34" charset="0"/>
                <a:cs typeface="Mangal" panose="02040503050203030202" pitchFamily="18" charset="0"/>
              </a:rPr>
              <a:t>S</a:t>
            </a: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earching and comparing text reviews can be frustrating for users as they feel submerged with information. </a:t>
            </a:r>
            <a:endParaRPr lang="en-US" sz="20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23C455-0824-43C5-A4BA-6B7E73EA0D01}"/>
              </a:ext>
            </a:extLst>
          </p:cNvPr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AA6CAF-5746-4552-B4E9-C35F2BD97E9E}"/>
              </a:ext>
            </a:extLst>
          </p:cNvPr>
          <p:cNvSpPr txBox="1"/>
          <p:nvPr/>
        </p:nvSpPr>
        <p:spPr>
          <a:xfrm>
            <a:off x="746422" y="1513151"/>
            <a:ext cx="1069915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star-rating, i.e., stars from 1 to 5 on online platform, rather than its text content gives a quick overview of the product quality.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he overall star ratings of the product reviews may not capture the exact polarity of the sentiments.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For instance, a user may rate a product as good and assign a 5-star score while another user may write the same comment and give only 3 stars.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i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question that arises is how to successfully predict a user’s numerical rating from its review text content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. One solution is to rely on </a:t>
            </a: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supervised machine learning techniques such as text classification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which allows to automatically classify a document into a fixed set of classes after being trained over past annotated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187784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A4D90C-0487-4C15-B862-01F64C8367CA}"/>
              </a:ext>
            </a:extLst>
          </p:cNvPr>
          <p:cNvSpPr txBox="1"/>
          <p:nvPr/>
        </p:nvSpPr>
        <p:spPr>
          <a:xfrm>
            <a:off x="3931657" y="867029"/>
            <a:ext cx="43286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3200" b="1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3B5B3F9-8B0F-46EA-923F-C71B32BE5243}"/>
              </a:ext>
            </a:extLst>
          </p:cNvPr>
          <p:cNvSpPr txBox="1"/>
          <p:nvPr/>
        </p:nvSpPr>
        <p:spPr>
          <a:xfrm>
            <a:off x="843014" y="1620544"/>
            <a:ext cx="1050597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ea typeface="+mn-lt"/>
                <a:cs typeface="Arial" panose="020B0604020202020204" pitchFamily="34" charset="0"/>
              </a:rPr>
              <a:t>We have a client who has a website where people write different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reviews for technical products. Now they are adding a new feature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to their website i.e. The reviewer will have to add stars(rating) as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well with the review. The rating is out 5 stars and it only has 5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options available 1 star, 2 stars, 3 stars, 4 stars, 5 stars. Now they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want to predict ratings for the reviews which were written in the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past and they don’t have rating. 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ea typeface="+mn-lt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i="1" dirty="0">
                <a:ea typeface="+mn-lt"/>
                <a:cs typeface="Arial" panose="020B0604020202020204" pitchFamily="34" charset="0"/>
              </a:rPr>
              <a:t>So we, we have to build </a:t>
            </a:r>
            <a:r>
              <a:rPr lang="en-US" sz="2400" i="1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i="1" dirty="0">
                <a:ea typeface="+mn-lt"/>
                <a:cs typeface="Arial" panose="020B0604020202020204" pitchFamily="34" charset="0"/>
              </a:rPr>
              <a:t>an application which can predict the rating by seeing the review.</a:t>
            </a:r>
            <a:endParaRPr lang="en-US" sz="2400" i="1" dirty="0"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39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0467E1-5820-4852-9CBC-1118D497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19" y="719048"/>
            <a:ext cx="9404723" cy="807911"/>
          </a:xfrm>
        </p:spPr>
        <p:txBody>
          <a:bodyPr/>
          <a:lstStyle/>
          <a:p>
            <a:r>
              <a:rPr lang="en-US" dirty="0"/>
              <a:t>Web Scraping Details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96524E-6726-4E9E-9579-43D95CE1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314896"/>
          </a:xfrm>
        </p:spPr>
        <p:txBody>
          <a:bodyPr>
            <a:normAutofit/>
          </a:bodyPr>
          <a:lstStyle/>
          <a:p>
            <a:r>
              <a:rPr lang="en-US" sz="2400" dirty="0"/>
              <a:t>Web Scraping done using selenium web driver.</a:t>
            </a:r>
          </a:p>
          <a:p>
            <a:r>
              <a:rPr lang="en-US" sz="2400" dirty="0"/>
              <a:t>Data for different product like smartphones, laptops, routers is scraped.</a:t>
            </a:r>
          </a:p>
          <a:p>
            <a:r>
              <a:rPr lang="en-US" sz="2400" dirty="0"/>
              <a:t>Data scraped from amazon.in </a:t>
            </a:r>
          </a:p>
          <a:p>
            <a:r>
              <a:rPr lang="en-US" sz="2400" dirty="0"/>
              <a:t>Around 20000 product reviews are scrap for this project.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33285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76C44F-1D9A-4B31-A0C5-A692F99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01" y="767481"/>
            <a:ext cx="9534197" cy="102500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A7E6541-12E9-482A-B0F2-38B08DC3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5004" y="3146498"/>
            <a:ext cx="3602478" cy="2744265"/>
          </a:xfrm>
        </p:spPr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Comment: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1. Around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68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% customer given 4- star rating followed by 20% customer given lowest 5-star rating.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2. Average Rating is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4.04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518" y="2721728"/>
            <a:ext cx="6657457" cy="359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909FB68-954B-4D5E-8A8D-B280500D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64" y="985378"/>
            <a:ext cx="9404723" cy="896641"/>
          </a:xfrm>
        </p:spPr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C525172E-A8FD-4E1B-92E5-BC4BC8B9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64" y="2049570"/>
            <a:ext cx="9737498" cy="395855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out the adjectives used in the review and create a new column in data </a:t>
            </a: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text, filter </a:t>
            </a:r>
            <a:r>
              <a:rPr lang="en-IN" sz="2400" dirty="0" smtClean="0">
                <a:ea typeface="Bahnschrift SemiLight" panose="020B0502040204020203" pitchFamily="34" charset="0"/>
                <a:cs typeface="Mangal" panose="02040503050203030202" pitchFamily="18" charset="0"/>
              </a:rPr>
              <a:t>ram 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145E64-7E6C-49C0-A9B8-2D830405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21" y="1020889"/>
            <a:ext cx="9404723" cy="781278"/>
          </a:xfrm>
        </p:spPr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1E2144F-75F5-4324-A68D-42A58B09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6" y="2052918"/>
            <a:ext cx="9197597" cy="419548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0" name="AutoShape 4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AutoShape 6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AutoShape 8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AutoShape 10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309" y="1233996"/>
            <a:ext cx="8115300" cy="502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</TotalTime>
  <Words>671</Words>
  <Application>Microsoft Office PowerPoint</Application>
  <PresentationFormat>Custom</PresentationFormat>
  <Paragraphs>99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Review Rating Predication</vt:lpstr>
      <vt:lpstr>Slide 2</vt:lpstr>
      <vt:lpstr>Slide 3</vt:lpstr>
      <vt:lpstr>Slide 4</vt:lpstr>
      <vt:lpstr>Web Scraping Details</vt:lpstr>
      <vt:lpstr>Exploration of Target Variable Ratings</vt:lpstr>
      <vt:lpstr>Data Pre Processing </vt:lpstr>
      <vt:lpstr>Word Cloud for getting word sense</vt:lpstr>
      <vt:lpstr>Slide 9</vt:lpstr>
      <vt:lpstr>Slide 10</vt:lpstr>
      <vt:lpstr>Slide 11</vt:lpstr>
      <vt:lpstr>Slide 12</vt:lpstr>
      <vt:lpstr>Slide 13</vt:lpstr>
      <vt:lpstr>Slide 14</vt:lpstr>
      <vt:lpstr>Machine Learning Model Building</vt:lpstr>
      <vt:lpstr>Slide 16</vt:lpstr>
      <vt:lpstr>Final ML Model</vt:lpstr>
      <vt:lpstr>Machine Learning Evaluation Matrix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Kumar Soni</dc:creator>
  <cp:lastModifiedBy>Lenovo</cp:lastModifiedBy>
  <cp:revision>1554</cp:revision>
  <dcterms:created xsi:type="dcterms:W3CDTF">2020-12-29T14:55:00Z</dcterms:created>
  <dcterms:modified xsi:type="dcterms:W3CDTF">2022-12-06T16:22:39Z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1033-11.2.0.10296</vt:lpwstr>
  </property>
</Properties>
</file>